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
  </p:notesMasterIdLst>
  <p:sldIdLst>
    <p:sldId id="294" r:id="rId2"/>
    <p:sldId id="296" r:id="rId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CC66"/>
    <a:srgbClr val="FF9933"/>
    <a:srgbClr val="99CC99"/>
    <a:srgbClr val="CFE6FF"/>
    <a:srgbClr val="333366"/>
    <a:srgbClr val="99CCFF"/>
    <a:srgbClr val="CFE4F7"/>
    <a:srgbClr val="666599"/>
    <a:srgbClr val="3978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1534" autoAdjust="0"/>
  </p:normalViewPr>
  <p:slideViewPr>
    <p:cSldViewPr snapToGrid="0">
      <p:cViewPr varScale="1">
        <p:scale>
          <a:sx n="76" d="100"/>
          <a:sy n="76" d="100"/>
        </p:scale>
        <p:origin x="1290"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DABABD-20B3-468D-858C-EE9C1EF2489E}" type="datetimeFigureOut">
              <a:rPr lang="en-AU" smtClean="0"/>
              <a:t>23/11/2023</a:t>
            </a:fld>
            <a:endParaRPr lang="en-AU"/>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348D7-667C-4B2F-9D87-DBAD1B0F89B0}" type="slidenum">
              <a:rPr lang="en-AU" smtClean="0"/>
              <a:t>‹#›</a:t>
            </a:fld>
            <a:endParaRPr lang="en-AU"/>
          </a:p>
        </p:txBody>
      </p:sp>
    </p:spTree>
    <p:extLst>
      <p:ext uri="{BB962C8B-B14F-4D97-AF65-F5344CB8AC3E}">
        <p14:creationId xmlns:p14="http://schemas.microsoft.com/office/powerpoint/2010/main" val="1610505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F7348D7-667C-4B2F-9D87-DBAD1B0F89B0}" type="slidenum">
              <a:rPr lang="en-AU" smtClean="0"/>
              <a:t>1</a:t>
            </a:fld>
            <a:endParaRPr lang="en-AU"/>
          </a:p>
        </p:txBody>
      </p:sp>
    </p:spTree>
    <p:extLst>
      <p:ext uri="{BB962C8B-B14F-4D97-AF65-F5344CB8AC3E}">
        <p14:creationId xmlns:p14="http://schemas.microsoft.com/office/powerpoint/2010/main" val="4027302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F7348D7-667C-4B2F-9D87-DBAD1B0F89B0}" type="slidenum">
              <a:rPr lang="en-AU" smtClean="0"/>
              <a:t>2</a:t>
            </a:fld>
            <a:endParaRPr lang="en-AU"/>
          </a:p>
        </p:txBody>
      </p:sp>
    </p:spTree>
    <p:extLst>
      <p:ext uri="{BB962C8B-B14F-4D97-AF65-F5344CB8AC3E}">
        <p14:creationId xmlns:p14="http://schemas.microsoft.com/office/powerpoint/2010/main" val="3985873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4875"/>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5" name="Footer Placeholder 4"/>
          <p:cNvSpPr>
            <a:spLocks noGrp="1"/>
          </p:cNvSpPr>
          <p:nvPr>
            <p:ph type="ftr" sz="quarter" idx="11"/>
          </p:nvPr>
        </p:nvSpPr>
        <p:spPr/>
        <p:txBody>
          <a:bodyPr/>
          <a:lstStyle/>
          <a:p>
            <a:endParaRPr lang="en-AU">
              <a:solidFill>
                <a:srgbClr val="333366">
                  <a:tint val="75000"/>
                </a:srgbClr>
              </a:solidFill>
            </a:endParaRPr>
          </a:p>
        </p:txBody>
      </p:sp>
      <p:sp>
        <p:nvSpPr>
          <p:cNvPr id="6" name="Slide Number Placeholder 5"/>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3549030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5" name="Footer Placeholder 4"/>
          <p:cNvSpPr>
            <a:spLocks noGrp="1"/>
          </p:cNvSpPr>
          <p:nvPr>
            <p:ph type="ftr" sz="quarter" idx="11"/>
          </p:nvPr>
        </p:nvSpPr>
        <p:spPr/>
        <p:txBody>
          <a:bodyPr/>
          <a:lstStyle/>
          <a:p>
            <a:endParaRPr lang="en-AU">
              <a:solidFill>
                <a:srgbClr val="333366">
                  <a:tint val="75000"/>
                </a:srgbClr>
              </a:solidFill>
            </a:endParaRPr>
          </a:p>
        </p:txBody>
      </p:sp>
      <p:sp>
        <p:nvSpPr>
          <p:cNvPr id="6" name="Slide Number Placeholder 5"/>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2947432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5" name="Footer Placeholder 4"/>
          <p:cNvSpPr>
            <a:spLocks noGrp="1"/>
          </p:cNvSpPr>
          <p:nvPr>
            <p:ph type="ftr" sz="quarter" idx="11"/>
          </p:nvPr>
        </p:nvSpPr>
        <p:spPr/>
        <p:txBody>
          <a:bodyPr/>
          <a:lstStyle/>
          <a:p>
            <a:endParaRPr lang="en-AU">
              <a:solidFill>
                <a:srgbClr val="333366">
                  <a:tint val="75000"/>
                </a:srgbClr>
              </a:solidFill>
            </a:endParaRPr>
          </a:p>
        </p:txBody>
      </p:sp>
      <p:sp>
        <p:nvSpPr>
          <p:cNvPr id="6" name="Slide Number Placeholder 5"/>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876260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5" name="Footer Placeholder 4"/>
          <p:cNvSpPr>
            <a:spLocks noGrp="1"/>
          </p:cNvSpPr>
          <p:nvPr>
            <p:ph type="ftr" sz="quarter" idx="11"/>
          </p:nvPr>
        </p:nvSpPr>
        <p:spPr/>
        <p:txBody>
          <a:bodyPr/>
          <a:lstStyle/>
          <a:p>
            <a:endParaRPr lang="en-AU">
              <a:solidFill>
                <a:srgbClr val="333366">
                  <a:tint val="75000"/>
                </a:srgbClr>
              </a:solidFill>
            </a:endParaRPr>
          </a:p>
        </p:txBody>
      </p:sp>
      <p:sp>
        <p:nvSpPr>
          <p:cNvPr id="6" name="Slide Number Placeholder 5"/>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356875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4875"/>
            </a:lvl1pPr>
          </a:lstStyle>
          <a:p>
            <a:r>
              <a:rPr lang="en-US"/>
              <a:t>Click to edit Master title style</a:t>
            </a:r>
            <a:endParaRPr lang="en-US" dirty="0"/>
          </a:p>
        </p:txBody>
      </p:sp>
      <p:sp>
        <p:nvSpPr>
          <p:cNvPr id="3" name="Text Placeholder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5" name="Footer Placeholder 4"/>
          <p:cNvSpPr>
            <a:spLocks noGrp="1"/>
          </p:cNvSpPr>
          <p:nvPr>
            <p:ph type="ftr" sz="quarter" idx="11"/>
          </p:nvPr>
        </p:nvSpPr>
        <p:spPr/>
        <p:txBody>
          <a:bodyPr/>
          <a:lstStyle/>
          <a:p>
            <a:endParaRPr lang="en-AU">
              <a:solidFill>
                <a:srgbClr val="333366">
                  <a:tint val="75000"/>
                </a:srgbClr>
              </a:solidFill>
            </a:endParaRPr>
          </a:p>
        </p:txBody>
      </p:sp>
      <p:sp>
        <p:nvSpPr>
          <p:cNvPr id="6" name="Slide Number Placeholder 5"/>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287107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6" name="Footer Placeholder 5"/>
          <p:cNvSpPr>
            <a:spLocks noGrp="1"/>
          </p:cNvSpPr>
          <p:nvPr>
            <p:ph type="ftr" sz="quarter" idx="11"/>
          </p:nvPr>
        </p:nvSpPr>
        <p:spPr/>
        <p:txBody>
          <a:bodyPr/>
          <a:lstStyle/>
          <a:p>
            <a:endParaRPr lang="en-AU">
              <a:solidFill>
                <a:srgbClr val="333366">
                  <a:tint val="75000"/>
                </a:srgbClr>
              </a:solidFill>
            </a:endParaRPr>
          </a:p>
        </p:txBody>
      </p:sp>
      <p:sp>
        <p:nvSpPr>
          <p:cNvPr id="7" name="Slide Number Placeholder 6"/>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148353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4" name="Content Placeholder 3"/>
          <p:cNvSpPr>
            <a:spLocks noGrp="1"/>
          </p:cNvSpPr>
          <p:nvPr>
            <p:ph sz="half" idx="2"/>
          </p:nvPr>
        </p:nvSpPr>
        <p:spPr>
          <a:xfrm>
            <a:off x="682328"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8" name="Footer Placeholder 7"/>
          <p:cNvSpPr>
            <a:spLocks noGrp="1"/>
          </p:cNvSpPr>
          <p:nvPr>
            <p:ph type="ftr" sz="quarter" idx="11"/>
          </p:nvPr>
        </p:nvSpPr>
        <p:spPr/>
        <p:txBody>
          <a:bodyPr/>
          <a:lstStyle/>
          <a:p>
            <a:endParaRPr lang="en-AU">
              <a:solidFill>
                <a:srgbClr val="333366">
                  <a:tint val="75000"/>
                </a:srgbClr>
              </a:solidFill>
            </a:endParaRPr>
          </a:p>
        </p:txBody>
      </p:sp>
      <p:sp>
        <p:nvSpPr>
          <p:cNvPr id="9" name="Slide Number Placeholder 8"/>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263182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4" name="Footer Placeholder 3"/>
          <p:cNvSpPr>
            <a:spLocks noGrp="1"/>
          </p:cNvSpPr>
          <p:nvPr>
            <p:ph type="ftr" sz="quarter" idx="11"/>
          </p:nvPr>
        </p:nvSpPr>
        <p:spPr/>
        <p:txBody>
          <a:bodyPr/>
          <a:lstStyle/>
          <a:p>
            <a:endParaRPr lang="en-AU">
              <a:solidFill>
                <a:srgbClr val="333366">
                  <a:tint val="75000"/>
                </a:srgbClr>
              </a:solidFill>
            </a:endParaRPr>
          </a:p>
        </p:txBody>
      </p:sp>
      <p:sp>
        <p:nvSpPr>
          <p:cNvPr id="5" name="Slide Number Placeholder 4"/>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3831676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3" name="Footer Placeholder 2"/>
          <p:cNvSpPr>
            <a:spLocks noGrp="1"/>
          </p:cNvSpPr>
          <p:nvPr>
            <p:ph type="ftr" sz="quarter" idx="11"/>
          </p:nvPr>
        </p:nvSpPr>
        <p:spPr/>
        <p:txBody>
          <a:bodyPr/>
          <a:lstStyle/>
          <a:p>
            <a:endParaRPr lang="en-AU">
              <a:solidFill>
                <a:srgbClr val="333366">
                  <a:tint val="75000"/>
                </a:srgbClr>
              </a:solidFill>
            </a:endParaRPr>
          </a:p>
        </p:txBody>
      </p:sp>
      <p:sp>
        <p:nvSpPr>
          <p:cNvPr id="4" name="Slide Number Placeholder 3"/>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1032511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5" name="Date Placeholder 4"/>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6" name="Footer Placeholder 5"/>
          <p:cNvSpPr>
            <a:spLocks noGrp="1"/>
          </p:cNvSpPr>
          <p:nvPr>
            <p:ph type="ftr" sz="quarter" idx="11"/>
          </p:nvPr>
        </p:nvSpPr>
        <p:spPr/>
        <p:txBody>
          <a:bodyPr/>
          <a:lstStyle/>
          <a:p>
            <a:endParaRPr lang="en-AU">
              <a:solidFill>
                <a:srgbClr val="333366">
                  <a:tint val="75000"/>
                </a:srgbClr>
              </a:solidFill>
            </a:endParaRPr>
          </a:p>
        </p:txBody>
      </p:sp>
      <p:sp>
        <p:nvSpPr>
          <p:cNvPr id="7" name="Slide Number Placeholder 6"/>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2474168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5" name="Date Placeholder 4"/>
          <p:cNvSpPr>
            <a:spLocks noGrp="1"/>
          </p:cNvSpPr>
          <p:nvPr>
            <p:ph type="dt" sz="half" idx="10"/>
          </p:nvPr>
        </p:nvSpPr>
        <p:spPr/>
        <p:txBody>
          <a:body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6" name="Footer Placeholder 5"/>
          <p:cNvSpPr>
            <a:spLocks noGrp="1"/>
          </p:cNvSpPr>
          <p:nvPr>
            <p:ph type="ftr" sz="quarter" idx="11"/>
          </p:nvPr>
        </p:nvSpPr>
        <p:spPr/>
        <p:txBody>
          <a:bodyPr/>
          <a:lstStyle/>
          <a:p>
            <a:endParaRPr lang="en-AU">
              <a:solidFill>
                <a:srgbClr val="333366">
                  <a:tint val="75000"/>
                </a:srgbClr>
              </a:solidFill>
            </a:endParaRPr>
          </a:p>
        </p:txBody>
      </p:sp>
      <p:sp>
        <p:nvSpPr>
          <p:cNvPr id="7" name="Slide Number Placeholder 6"/>
          <p:cNvSpPr>
            <a:spLocks noGrp="1"/>
          </p:cNvSpPr>
          <p:nvPr>
            <p:ph type="sldNum" sz="quarter" idx="12"/>
          </p:nvPr>
        </p:nvSpPr>
        <p:spPr/>
        <p:txBody>
          <a:body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2985814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732BDF6-63E3-4ED0-B2A9-CD542D682711}" type="datetimeFigureOut">
              <a:rPr lang="en-AU" smtClean="0">
                <a:solidFill>
                  <a:srgbClr val="333366">
                    <a:tint val="75000"/>
                  </a:srgbClr>
                </a:solidFill>
              </a:rPr>
              <a:pPr/>
              <a:t>23/11/2023</a:t>
            </a:fld>
            <a:endParaRPr lang="en-AU">
              <a:solidFill>
                <a:srgbClr val="333366">
                  <a:tint val="75000"/>
                </a:srgbClr>
              </a:solidFill>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AU">
              <a:solidFill>
                <a:srgbClr val="333366">
                  <a:tint val="75000"/>
                </a:srgbClr>
              </a:solidFill>
            </a:endParaRPr>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977304C8-9135-42D8-A78E-3029CD89DEAD}" type="slidenum">
              <a:rPr lang="en-AU" smtClean="0">
                <a:solidFill>
                  <a:srgbClr val="333366">
                    <a:tint val="75000"/>
                  </a:srgbClr>
                </a:solidFill>
              </a:rPr>
              <a:pPr/>
              <a:t>‹#›</a:t>
            </a:fld>
            <a:endParaRPr lang="en-AU">
              <a:solidFill>
                <a:srgbClr val="333366">
                  <a:tint val="75000"/>
                </a:srgbClr>
              </a:solidFill>
            </a:endParaRPr>
          </a:p>
        </p:txBody>
      </p:sp>
    </p:spTree>
    <p:extLst>
      <p:ext uri="{BB962C8B-B14F-4D97-AF65-F5344CB8AC3E}">
        <p14:creationId xmlns:p14="http://schemas.microsoft.com/office/powerpoint/2010/main" val="578984314"/>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41433" y="640943"/>
            <a:ext cx="5164568" cy="6208043"/>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p>
        </p:txBody>
      </p:sp>
      <p:sp>
        <p:nvSpPr>
          <p:cNvPr id="6" name="Title 1"/>
          <p:cNvSpPr txBox="1">
            <a:spLocks/>
          </p:cNvSpPr>
          <p:nvPr/>
        </p:nvSpPr>
        <p:spPr>
          <a:xfrm>
            <a:off x="1661763" y="-242938"/>
            <a:ext cx="6745812" cy="825160"/>
          </a:xfrm>
          <a:prstGeom prst="rect">
            <a:avLst/>
          </a:prstGeom>
        </p:spPr>
        <p:txBody>
          <a:bodyPr vert="horz" lIns="91440" tIns="45720" rIns="91440" bIns="45720" rtlCol="0" anchor="b">
            <a:normAutofit/>
          </a:bodyPr>
          <a:lstStyle>
            <a:lvl1pPr algn="ctr" defTabSz="742950" rtl="0" eaLnBrk="1" latinLnBrk="0" hangingPunct="1">
              <a:lnSpc>
                <a:spcPct val="90000"/>
              </a:lnSpc>
              <a:spcBef>
                <a:spcPct val="0"/>
              </a:spcBef>
              <a:buNone/>
              <a:defRPr sz="4875" kern="1200">
                <a:solidFill>
                  <a:schemeClr val="tx1"/>
                </a:solidFill>
                <a:latin typeface="+mj-lt"/>
                <a:ea typeface="+mj-ea"/>
                <a:cs typeface="+mj-cs"/>
              </a:defRPr>
            </a:lvl1pPr>
          </a:lstStyle>
          <a:p>
            <a:r>
              <a:rPr lang="en-AU" sz="2900" b="1" dirty="0">
                <a:solidFill>
                  <a:srgbClr val="333366"/>
                </a:solidFill>
                <a:latin typeface="Myriad Pro" panose="020B0503030403020204" pitchFamily="34" charset="0"/>
              </a:rPr>
              <a:t>Nuisance Behaviour – A Barking Dog</a:t>
            </a:r>
            <a:endParaRPr lang="en-AU" sz="2900" dirty="0">
              <a:solidFill>
                <a:srgbClr val="333366"/>
              </a:solidFill>
            </a:endParaRPr>
          </a:p>
        </p:txBody>
      </p:sp>
      <p:sp>
        <p:nvSpPr>
          <p:cNvPr id="7" name="Content Placeholder 2"/>
          <p:cNvSpPr txBox="1">
            <a:spLocks/>
          </p:cNvSpPr>
          <p:nvPr/>
        </p:nvSpPr>
        <p:spPr>
          <a:xfrm>
            <a:off x="80909" y="749454"/>
            <a:ext cx="4467670" cy="240970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300" b="1" dirty="0">
                <a:solidFill>
                  <a:srgbClr val="3978BB"/>
                </a:solidFill>
                <a:latin typeface="Arial" panose="020B0604020202020204" pitchFamily="34" charset="0"/>
                <a:cs typeface="Arial" panose="020B0604020202020204" pitchFamily="34" charset="0"/>
              </a:rPr>
              <a:t>Why might my dog be barking ?</a:t>
            </a:r>
          </a:p>
          <a:p>
            <a:pPr>
              <a:lnSpc>
                <a:spcPct val="110000"/>
              </a:lnSpc>
              <a:spcBef>
                <a:spcPts val="600"/>
              </a:spcBef>
            </a:pPr>
            <a:r>
              <a:rPr lang="en-AU" sz="1200" dirty="0">
                <a:latin typeface="Arial" panose="020B0604020202020204" pitchFamily="34" charset="0"/>
                <a:cs typeface="Arial" panose="020B0604020202020204" pitchFamily="34" charset="0"/>
              </a:rPr>
              <a:t>Attention seeking or communication </a:t>
            </a:r>
          </a:p>
          <a:p>
            <a:pPr>
              <a:lnSpc>
                <a:spcPct val="120000"/>
              </a:lnSpc>
              <a:spcBef>
                <a:spcPts val="0"/>
              </a:spcBef>
            </a:pPr>
            <a:r>
              <a:rPr lang="en-AU" sz="1200" dirty="0">
                <a:latin typeface="Arial" panose="020B0604020202020204" pitchFamily="34" charset="0"/>
                <a:cs typeface="Arial" panose="020B0604020202020204" pitchFamily="34" charset="0"/>
              </a:rPr>
              <a:t>Provoked intentionally/unintentionally by humans, wildlife or other pets </a:t>
            </a:r>
          </a:p>
          <a:p>
            <a:pPr>
              <a:lnSpc>
                <a:spcPct val="120000"/>
              </a:lnSpc>
              <a:spcBef>
                <a:spcPts val="0"/>
              </a:spcBef>
            </a:pPr>
            <a:r>
              <a:rPr lang="en-AU" sz="1200" dirty="0">
                <a:latin typeface="Arial" panose="020B0604020202020204" pitchFamily="34" charset="0"/>
                <a:cs typeface="Arial" panose="020B0604020202020204" pitchFamily="34" charset="0"/>
              </a:rPr>
              <a:t>Lack of space or exercise </a:t>
            </a:r>
          </a:p>
          <a:p>
            <a:pPr>
              <a:lnSpc>
                <a:spcPct val="120000"/>
              </a:lnSpc>
              <a:spcBef>
                <a:spcPts val="0"/>
              </a:spcBef>
            </a:pPr>
            <a:r>
              <a:rPr lang="en-AU" sz="1200" dirty="0">
                <a:latin typeface="Arial" panose="020B0604020202020204" pitchFamily="34" charset="0"/>
                <a:cs typeface="Arial" panose="020B0604020202020204" pitchFamily="34" charset="0"/>
              </a:rPr>
              <a:t>Sickness or poor diet </a:t>
            </a:r>
          </a:p>
          <a:p>
            <a:pPr>
              <a:lnSpc>
                <a:spcPct val="120000"/>
              </a:lnSpc>
              <a:spcBef>
                <a:spcPts val="0"/>
              </a:spcBef>
            </a:pPr>
            <a:r>
              <a:rPr lang="en-AU" sz="1200" dirty="0">
                <a:latin typeface="Arial" panose="020B0604020202020204" pitchFamily="34" charset="0"/>
                <a:cs typeface="Arial" panose="020B0604020202020204" pitchFamily="34" charset="0"/>
              </a:rPr>
              <a:t>Separation anxiety </a:t>
            </a:r>
          </a:p>
          <a:p>
            <a:pPr>
              <a:lnSpc>
                <a:spcPct val="120000"/>
              </a:lnSpc>
              <a:spcBef>
                <a:spcPts val="0"/>
              </a:spcBef>
            </a:pPr>
            <a:r>
              <a:rPr lang="en-AU" sz="1200" dirty="0">
                <a:latin typeface="Arial" panose="020B0604020202020204" pitchFamily="34" charset="0"/>
                <a:cs typeface="Arial" panose="020B0604020202020204" pitchFamily="34" charset="0"/>
              </a:rPr>
              <a:t>Hungry or thirsty </a:t>
            </a:r>
          </a:p>
          <a:p>
            <a:pPr>
              <a:lnSpc>
                <a:spcPct val="120000"/>
              </a:lnSpc>
              <a:spcBef>
                <a:spcPts val="0"/>
              </a:spcBef>
            </a:pPr>
            <a:r>
              <a:rPr lang="en-AU" sz="1200" dirty="0">
                <a:latin typeface="Arial" panose="020B0604020202020204" pitchFamily="34" charset="0"/>
                <a:cs typeface="Arial" panose="020B0604020202020204" pitchFamily="34" charset="0"/>
              </a:rPr>
              <a:t>Being neglected </a:t>
            </a:r>
          </a:p>
          <a:p>
            <a:pPr>
              <a:lnSpc>
                <a:spcPct val="120000"/>
              </a:lnSpc>
              <a:spcBef>
                <a:spcPts val="0"/>
              </a:spcBef>
            </a:pPr>
            <a:r>
              <a:rPr lang="en-AU" sz="1200" dirty="0">
                <a:latin typeface="Arial" panose="020B0604020202020204" pitchFamily="34" charset="0"/>
                <a:cs typeface="Arial" panose="020B0604020202020204" pitchFamily="34" charset="0"/>
              </a:rPr>
              <a:t>Territorial </a:t>
            </a:r>
          </a:p>
          <a:p>
            <a:pPr>
              <a:lnSpc>
                <a:spcPct val="120000"/>
              </a:lnSpc>
              <a:spcBef>
                <a:spcPts val="0"/>
              </a:spcBef>
            </a:pPr>
            <a:r>
              <a:rPr lang="en-AU" sz="1200" dirty="0">
                <a:latin typeface="Arial" panose="020B0604020202020204" pitchFamily="34" charset="0"/>
                <a:cs typeface="Arial" panose="020B0604020202020204" pitchFamily="34" charset="0"/>
              </a:rPr>
              <a:t>Playfulness </a:t>
            </a:r>
          </a:p>
          <a:p>
            <a:pPr>
              <a:lnSpc>
                <a:spcPct val="120000"/>
              </a:lnSpc>
              <a:spcBef>
                <a:spcPts val="0"/>
              </a:spcBef>
            </a:pPr>
            <a:r>
              <a:rPr lang="en-AU" sz="1200" dirty="0">
                <a:latin typeface="Arial" panose="020B0604020202020204" pitchFamily="34" charset="0"/>
                <a:cs typeface="Arial" panose="020B0604020202020204" pitchFamily="34" charset="0"/>
              </a:rPr>
              <a:t>Boredom </a:t>
            </a:r>
          </a:p>
          <a:p>
            <a:endParaRPr lang="en-AU" sz="1100" dirty="0"/>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sp>
        <p:nvSpPr>
          <p:cNvPr id="8" name="Content Placeholder 2"/>
          <p:cNvSpPr txBox="1">
            <a:spLocks/>
          </p:cNvSpPr>
          <p:nvPr/>
        </p:nvSpPr>
        <p:spPr>
          <a:xfrm>
            <a:off x="67206" y="3129274"/>
            <a:ext cx="4614806" cy="66662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300" b="1" dirty="0">
                <a:solidFill>
                  <a:srgbClr val="3978BB"/>
                </a:solidFill>
                <a:latin typeface="Arial" panose="020B0604020202020204" pitchFamily="34" charset="0"/>
                <a:cs typeface="Arial" panose="020B0604020202020204" pitchFamily="34" charset="0"/>
              </a:rPr>
              <a:t>What are some solutions to assist with excessive barking ? </a:t>
            </a:r>
          </a:p>
          <a:p>
            <a:pPr marL="0" indent="0" algn="just">
              <a:lnSpc>
                <a:spcPct val="120000"/>
              </a:lnSpc>
              <a:spcBef>
                <a:spcPts val="600"/>
              </a:spcBef>
              <a:buNone/>
            </a:pPr>
            <a:r>
              <a:rPr lang="en-AU" sz="1200" dirty="0">
                <a:latin typeface="Arial" panose="020B0604020202020204" pitchFamily="34" charset="0"/>
                <a:cs typeface="Arial" panose="020B0604020202020204" pitchFamily="34" charset="0"/>
              </a:rPr>
              <a:t>You can avoid having a barking dog by making sure you provide the correct care for your pets and satisfy their needs. Nuisance barking is</a:t>
            </a:r>
          </a:p>
          <a:p>
            <a:endParaRPr lang="en-AU" sz="1100" dirty="0"/>
          </a:p>
          <a:p>
            <a:pPr marL="0" indent="0" algn="just">
              <a:lnSpc>
                <a:spcPct val="100000"/>
              </a:lnSpc>
              <a:spcBef>
                <a:spcPts val="0"/>
              </a:spcBef>
              <a:buNone/>
            </a:pPr>
            <a:endParaRPr lang="en-AU" sz="1100" dirty="0">
              <a:latin typeface="Arial" panose="020B0604020202020204" pitchFamily="34" charset="0"/>
              <a:cs typeface="Arial" panose="020B0604020202020204" pitchFamily="34" charset="0"/>
            </a:endParaRPr>
          </a:p>
          <a:p>
            <a:pPr marL="0" indent="0" algn="just">
              <a:lnSpc>
                <a:spcPct val="120000"/>
              </a:lnSpc>
              <a:spcBef>
                <a:spcPts val="0"/>
              </a:spcBef>
              <a:buNone/>
            </a:pPr>
            <a:endParaRPr lang="en-AU" sz="1300" dirty="0">
              <a:latin typeface="Arial" panose="020B0604020202020204" pitchFamily="34" charset="0"/>
              <a:cs typeface="Arial" panose="020B0604020202020204" pitchFamily="34" charset="0"/>
            </a:endParaRPr>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sp>
        <p:nvSpPr>
          <p:cNvPr id="9" name="Content Placeholder 2"/>
          <p:cNvSpPr txBox="1">
            <a:spLocks/>
          </p:cNvSpPr>
          <p:nvPr/>
        </p:nvSpPr>
        <p:spPr>
          <a:xfrm>
            <a:off x="7052211" y="2252574"/>
            <a:ext cx="2710729" cy="17276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200" b="1" dirty="0">
                <a:solidFill>
                  <a:srgbClr val="FF6666"/>
                </a:solidFill>
                <a:latin typeface="Arial" panose="020B0604020202020204" pitchFamily="34" charset="0"/>
                <a:cs typeface="Arial" panose="020B0604020202020204" pitchFamily="34" charset="0"/>
              </a:rPr>
              <a:t>ACTIVITY TOYS</a:t>
            </a:r>
          </a:p>
          <a:p>
            <a:pPr marL="0" indent="0" algn="just">
              <a:lnSpc>
                <a:spcPct val="100000"/>
              </a:lnSpc>
              <a:spcBef>
                <a:spcPts val="600"/>
              </a:spcBef>
              <a:buNone/>
            </a:pPr>
            <a:r>
              <a:rPr lang="en-AU" sz="1100" dirty="0">
                <a:latin typeface="Arial" panose="020B0604020202020204" pitchFamily="34" charset="0"/>
                <a:cs typeface="Arial" panose="020B0604020202020204" pitchFamily="34" charset="0"/>
              </a:rPr>
              <a:t>Treat balls can be filled with dry food or treats and given to your dog who then has to get the food out by pushing the ball along the floor with his nose. This is a great way of feeding your dog’s meal to him as it takes longer to eat and tires him out in the process</a:t>
            </a: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sp>
        <p:nvSpPr>
          <p:cNvPr id="11" name="Content Placeholder 2"/>
          <p:cNvSpPr txBox="1">
            <a:spLocks/>
          </p:cNvSpPr>
          <p:nvPr/>
        </p:nvSpPr>
        <p:spPr>
          <a:xfrm>
            <a:off x="4796296" y="701632"/>
            <a:ext cx="2730022" cy="156969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400" b="1" dirty="0">
                <a:solidFill>
                  <a:srgbClr val="FF6666"/>
                </a:solidFill>
                <a:latin typeface="Arial" panose="020B0604020202020204" pitchFamily="34" charset="0"/>
                <a:cs typeface="Arial" panose="020B0604020202020204" pitchFamily="34" charset="0"/>
              </a:rPr>
              <a:t>EXERCISE</a:t>
            </a:r>
          </a:p>
          <a:p>
            <a:pPr marL="0" indent="0">
              <a:lnSpc>
                <a:spcPct val="100000"/>
              </a:lnSpc>
              <a:spcBef>
                <a:spcPts val="600"/>
              </a:spcBef>
              <a:buClr>
                <a:schemeClr val="accent1">
                  <a:lumMod val="75000"/>
                </a:schemeClr>
              </a:buClr>
              <a:buNone/>
            </a:pPr>
            <a:r>
              <a:rPr lang="en-AU" sz="1200" b="1" dirty="0">
                <a:solidFill>
                  <a:srgbClr val="FF6666"/>
                </a:solidFill>
                <a:latin typeface="Arial" panose="020B0604020202020204" pitchFamily="34" charset="0"/>
                <a:cs typeface="Arial" panose="020B0604020202020204" pitchFamily="34" charset="0"/>
              </a:rPr>
              <a:t>A tired dog is a happy dog</a:t>
            </a:r>
          </a:p>
          <a:p>
            <a:pPr marL="0" indent="0" algn="just">
              <a:lnSpc>
                <a:spcPct val="120000"/>
              </a:lnSpc>
              <a:spcBef>
                <a:spcPts val="600"/>
              </a:spcBef>
              <a:buNone/>
            </a:pPr>
            <a:r>
              <a:rPr lang="en-AU" sz="1300" dirty="0">
                <a:latin typeface="Arial" panose="020B0604020202020204" pitchFamily="34" charset="0"/>
                <a:cs typeface="Arial" panose="020B0604020202020204" pitchFamily="34" charset="0"/>
              </a:rPr>
              <a:t>Exercise help reduce boredom and anxiety-based behaviours in your dog such as barking and chewing, so you will be amazed by the changes you see in your dog when you implement a regular exercise routine.</a:t>
            </a:r>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lgn="r">
              <a:buClr>
                <a:schemeClr val="accent1">
                  <a:lumMod val="75000"/>
                </a:schemeClr>
              </a:buClr>
              <a:buNone/>
            </a:pPr>
            <a:endParaRPr lang="en-AU" sz="2000" dirty="0">
              <a:solidFill>
                <a:srgbClr val="3978BB"/>
              </a:solidFill>
            </a:endParaRPr>
          </a:p>
        </p:txBody>
      </p:sp>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40404" r="31761"/>
          <a:stretch/>
        </p:blipFill>
        <p:spPr>
          <a:xfrm>
            <a:off x="7641962" y="726437"/>
            <a:ext cx="2217830" cy="1465640"/>
          </a:xfrm>
          <a:prstGeom prst="rect">
            <a:avLst/>
          </a:prstGeom>
          <a:ln>
            <a:noFill/>
          </a:ln>
          <a:effectLst>
            <a:outerShdw blurRad="292100" dist="139700" dir="2700000" algn="tl" rotWithShape="0">
              <a:srgbClr val="333333">
                <a:alpha val="65000"/>
              </a:srgbClr>
            </a:outerShdw>
          </a:effectLst>
        </p:spPr>
      </p:pic>
      <p:sp>
        <p:nvSpPr>
          <p:cNvPr id="13" name="Content Placeholder 2"/>
          <p:cNvSpPr txBox="1">
            <a:spLocks/>
          </p:cNvSpPr>
          <p:nvPr/>
        </p:nvSpPr>
        <p:spPr>
          <a:xfrm>
            <a:off x="6842855" y="5483900"/>
            <a:ext cx="2977768" cy="12120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200" b="1" dirty="0">
                <a:solidFill>
                  <a:srgbClr val="FF6666"/>
                </a:solidFill>
                <a:latin typeface="Arial" panose="020B0604020202020204" pitchFamily="34" charset="0"/>
                <a:cs typeface="Arial" panose="020B0604020202020204" pitchFamily="34" charset="0"/>
              </a:rPr>
              <a:t>Remove direct line of sight</a:t>
            </a:r>
          </a:p>
          <a:p>
            <a:pPr marL="0" indent="0" algn="just">
              <a:lnSpc>
                <a:spcPct val="100000"/>
              </a:lnSpc>
              <a:spcBef>
                <a:spcPts val="600"/>
              </a:spcBef>
              <a:buNone/>
            </a:pPr>
            <a:r>
              <a:rPr lang="en-AU" sz="1100" dirty="0">
                <a:latin typeface="Arial" panose="020B0604020202020204" pitchFamily="34" charset="0"/>
                <a:cs typeface="Arial" panose="020B0604020202020204" pitchFamily="34" charset="0"/>
              </a:rPr>
              <a:t>If you have discovered your dog is barking at people, other dogs or things in the neighbourhood try and cover any open fencing or gaps in the fence. Alternatively, prevent access to the area if possible.</a:t>
            </a:r>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pic>
        <p:nvPicPr>
          <p:cNvPr id="17" name="Picture 16"/>
          <p:cNvPicPr>
            <a:picLocks noChangeAspect="1"/>
          </p:cNvPicPr>
          <p:nvPr/>
        </p:nvPicPr>
        <p:blipFill rotWithShape="1">
          <a:blip r:embed="rId4">
            <a:extLst>
              <a:ext uri="{28A0092B-C50C-407E-A947-70E740481C1C}">
                <a14:useLocalDpi xmlns:a14="http://schemas.microsoft.com/office/drawing/2010/main" val="0"/>
              </a:ext>
            </a:extLst>
          </a:blip>
          <a:srcRect b="9018"/>
          <a:stretch/>
        </p:blipFill>
        <p:spPr>
          <a:xfrm>
            <a:off x="4760345" y="5302139"/>
            <a:ext cx="2082510" cy="1395721"/>
          </a:xfrm>
          <a:prstGeom prst="rect">
            <a:avLst/>
          </a:prstGeom>
        </p:spPr>
      </p:pic>
      <p:pic>
        <p:nvPicPr>
          <p:cNvPr id="21" name="Picture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00656" y="1477942"/>
            <a:ext cx="2066522" cy="1553161"/>
          </a:xfrm>
          <a:prstGeom prst="rect">
            <a:avLst/>
          </a:prstGeom>
        </p:spPr>
      </p:pic>
      <p:pic>
        <p:nvPicPr>
          <p:cNvPr id="27" name="Picture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49246" y="2318619"/>
            <a:ext cx="2202965" cy="1467725"/>
          </a:xfrm>
          <a:prstGeom prst="rect">
            <a:avLst/>
          </a:prstGeom>
        </p:spPr>
      </p:pic>
      <p:pic>
        <p:nvPicPr>
          <p:cNvPr id="16" name="Pictur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42325" y="3874304"/>
            <a:ext cx="1484330" cy="14843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8" name="Content Placeholder 2"/>
          <p:cNvSpPr txBox="1">
            <a:spLocks/>
          </p:cNvSpPr>
          <p:nvPr/>
        </p:nvSpPr>
        <p:spPr>
          <a:xfrm>
            <a:off x="4741433" y="3951466"/>
            <a:ext cx="2784885" cy="13988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buNone/>
            </a:pPr>
            <a:r>
              <a:rPr lang="en-AU" sz="1100" dirty="0">
                <a:latin typeface="Arial" panose="020B0604020202020204" pitchFamily="34" charset="0"/>
                <a:cs typeface="Arial" panose="020B0604020202020204" pitchFamily="34" charset="0"/>
              </a:rPr>
              <a:t>There are many different kinds of puzzles that have been created for dogs with varying degrees of difficulty. Most puzzles have places where you can hide food and your dog has to then work out how to get it out of the puzzle.</a:t>
            </a: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pic>
        <p:nvPicPr>
          <p:cNvPr id="29" name="Picture 28"/>
          <p:cNvPicPr>
            <a:picLocks noChangeAspect="1"/>
          </p:cNvPicPr>
          <p:nvPr/>
        </p:nvPicPr>
        <p:blipFill rotWithShape="1">
          <a:blip r:embed="rId8">
            <a:extLst>
              <a:ext uri="{28A0092B-C50C-407E-A947-70E740481C1C}">
                <a14:useLocalDpi xmlns:a14="http://schemas.microsoft.com/office/drawing/2010/main" val="0"/>
              </a:ext>
            </a:extLst>
          </a:blip>
          <a:srcRect l="15456" r="14569"/>
          <a:stretch/>
        </p:blipFill>
        <p:spPr>
          <a:xfrm>
            <a:off x="2751672" y="3783862"/>
            <a:ext cx="1839558" cy="1743075"/>
          </a:xfrm>
          <a:prstGeom prst="rect">
            <a:avLst/>
          </a:prstGeom>
        </p:spPr>
      </p:pic>
      <p:sp>
        <p:nvSpPr>
          <p:cNvPr id="30" name="Content Placeholder 2"/>
          <p:cNvSpPr txBox="1">
            <a:spLocks/>
          </p:cNvSpPr>
          <p:nvPr/>
        </p:nvSpPr>
        <p:spPr>
          <a:xfrm>
            <a:off x="67364" y="3696444"/>
            <a:ext cx="2695066" cy="213539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buNone/>
            </a:pPr>
            <a:r>
              <a:rPr lang="en-AU" sz="1200" dirty="0">
                <a:latin typeface="Arial" panose="020B0604020202020204" pitchFamily="34" charset="0"/>
                <a:cs typeface="Arial" panose="020B0604020202020204" pitchFamily="34" charset="0"/>
              </a:rPr>
              <a:t>common when families are away from home. Your dog doesn't want to stay behind and if it has no entertainment it may easily become bored, lonely or frustrated often leading to nuisance barking.  Another dog or pet may help or even just leave a radio on while you’re not at home. You do need to ensure that loneliness is the issue as dogs mimic each others behaviours and you don't want two nuisance dogs</a:t>
            </a:r>
            <a:r>
              <a:rPr lang="en-AU" sz="1100" dirty="0">
                <a:latin typeface="Arial" panose="020B0604020202020204" pitchFamily="34" charset="0"/>
                <a:cs typeface="Arial" panose="020B0604020202020204" pitchFamily="34" charset="0"/>
              </a:rPr>
              <a:t>. </a:t>
            </a:r>
            <a:endParaRPr lang="en-AU" sz="1100" dirty="0"/>
          </a:p>
          <a:p>
            <a:pPr marL="0" indent="0" algn="just">
              <a:lnSpc>
                <a:spcPct val="100000"/>
              </a:lnSpc>
              <a:spcBef>
                <a:spcPts val="0"/>
              </a:spcBef>
              <a:buNone/>
            </a:pPr>
            <a:endParaRPr lang="en-AU" sz="1100" dirty="0">
              <a:latin typeface="Arial" panose="020B0604020202020204" pitchFamily="34" charset="0"/>
              <a:cs typeface="Arial" panose="020B0604020202020204" pitchFamily="34" charset="0"/>
            </a:endParaRPr>
          </a:p>
          <a:p>
            <a:pPr marL="0" indent="0" algn="just">
              <a:lnSpc>
                <a:spcPct val="120000"/>
              </a:lnSpc>
              <a:spcBef>
                <a:spcPts val="0"/>
              </a:spcBef>
              <a:buNone/>
            </a:pPr>
            <a:endParaRPr lang="en-AU" sz="1300" dirty="0">
              <a:latin typeface="Arial" panose="020B0604020202020204" pitchFamily="34" charset="0"/>
              <a:cs typeface="Arial" panose="020B0604020202020204" pitchFamily="34" charset="0"/>
            </a:endParaRPr>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pic>
        <p:nvPicPr>
          <p:cNvPr id="31" name="Picture 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34634"/>
            <a:ext cx="1337173" cy="547588"/>
          </a:xfrm>
          <a:prstGeom prst="rect">
            <a:avLst/>
          </a:prstGeom>
        </p:spPr>
      </p:pic>
      <p:sp>
        <p:nvSpPr>
          <p:cNvPr id="19" name="Content Placeholder 2"/>
          <p:cNvSpPr txBox="1">
            <a:spLocks/>
          </p:cNvSpPr>
          <p:nvPr/>
        </p:nvSpPr>
        <p:spPr>
          <a:xfrm>
            <a:off x="51526" y="5769000"/>
            <a:ext cx="4614806" cy="1021943"/>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500" b="1" dirty="0">
                <a:solidFill>
                  <a:srgbClr val="3978BB"/>
                </a:solidFill>
                <a:latin typeface="Arial" panose="020B0604020202020204" pitchFamily="34" charset="0"/>
                <a:cs typeface="Arial" panose="020B0604020202020204" pitchFamily="34" charset="0"/>
              </a:rPr>
              <a:t>Separation Anxiety… </a:t>
            </a:r>
          </a:p>
          <a:p>
            <a:pPr marL="0" indent="0" algn="just">
              <a:lnSpc>
                <a:spcPct val="120000"/>
              </a:lnSpc>
              <a:spcBef>
                <a:spcPts val="600"/>
              </a:spcBef>
              <a:buNone/>
            </a:pPr>
            <a:r>
              <a:rPr lang="en-AU" sz="1400" dirty="0">
                <a:latin typeface="Arial" panose="020B0604020202020204" pitchFamily="34" charset="0"/>
                <a:cs typeface="Arial" panose="020B0604020202020204" pitchFamily="34" charset="0"/>
              </a:rPr>
              <a:t>Separation anxiety can be a hard behaviour to modify and time is needed for success. If your dog suffers from separation anxiety, you will need to enlist the help of a </a:t>
            </a:r>
            <a:r>
              <a:rPr lang="en-AU" sz="1400" i="1" dirty="0">
                <a:latin typeface="Arial" panose="020B0604020202020204" pitchFamily="34" charset="0"/>
                <a:cs typeface="Arial" panose="020B0604020202020204" pitchFamily="34" charset="0"/>
              </a:rPr>
              <a:t>qualified positive reinforcement</a:t>
            </a:r>
            <a:r>
              <a:rPr lang="en-AU" sz="1400" dirty="0">
                <a:latin typeface="Arial" panose="020B0604020202020204" pitchFamily="34" charset="0"/>
                <a:cs typeface="Arial" panose="020B0604020202020204" pitchFamily="34" charset="0"/>
              </a:rPr>
              <a:t> trainer to help you with a plan.</a:t>
            </a:r>
          </a:p>
          <a:p>
            <a:endParaRPr lang="en-AU" sz="1100" dirty="0"/>
          </a:p>
          <a:p>
            <a:pPr marL="0" indent="0" algn="just">
              <a:lnSpc>
                <a:spcPct val="100000"/>
              </a:lnSpc>
              <a:spcBef>
                <a:spcPts val="0"/>
              </a:spcBef>
              <a:buNone/>
            </a:pPr>
            <a:endParaRPr lang="en-AU" sz="1100" dirty="0">
              <a:latin typeface="Arial" panose="020B0604020202020204" pitchFamily="34" charset="0"/>
              <a:cs typeface="Arial" panose="020B0604020202020204" pitchFamily="34" charset="0"/>
            </a:endParaRPr>
          </a:p>
          <a:p>
            <a:pPr marL="0" indent="0" algn="just">
              <a:lnSpc>
                <a:spcPct val="120000"/>
              </a:lnSpc>
              <a:spcBef>
                <a:spcPts val="0"/>
              </a:spcBef>
              <a:buNone/>
            </a:pPr>
            <a:endParaRPr lang="en-AU" sz="1300" dirty="0">
              <a:latin typeface="Arial" panose="020B0604020202020204" pitchFamily="34" charset="0"/>
              <a:cs typeface="Arial" panose="020B0604020202020204" pitchFamily="34" charset="0"/>
            </a:endParaRPr>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spTree>
    <p:extLst>
      <p:ext uri="{BB962C8B-B14F-4D97-AF65-F5344CB8AC3E}">
        <p14:creationId xmlns:p14="http://schemas.microsoft.com/office/powerpoint/2010/main" val="34378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0" y="6259953"/>
            <a:ext cx="9905999" cy="614184"/>
          </a:xfrm>
          <a:prstGeom prst="rect">
            <a:avLst/>
          </a:prstGeom>
          <a:solidFill>
            <a:srgbClr val="FFCC6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p>
        </p:txBody>
      </p:sp>
      <p:sp>
        <p:nvSpPr>
          <p:cNvPr id="44" name="Rectangle 43"/>
          <p:cNvSpPr/>
          <p:nvPr/>
        </p:nvSpPr>
        <p:spPr>
          <a:xfrm>
            <a:off x="0" y="1267"/>
            <a:ext cx="9905999" cy="406843"/>
          </a:xfrm>
          <a:prstGeom prst="rect">
            <a:avLst/>
          </a:prstGeom>
          <a:solidFill>
            <a:srgbClr val="FFCC6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p>
        </p:txBody>
      </p:sp>
      <p:sp>
        <p:nvSpPr>
          <p:cNvPr id="42" name="Isosceles Triangle 41"/>
          <p:cNvSpPr/>
          <p:nvPr/>
        </p:nvSpPr>
        <p:spPr>
          <a:xfrm rot="16200000">
            <a:off x="6202649" y="-328936"/>
            <a:ext cx="3382841" cy="4034121"/>
          </a:xfrm>
          <a:prstGeom prst="triangle">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p>
        </p:txBody>
      </p:sp>
      <p:sp>
        <p:nvSpPr>
          <p:cNvPr id="36" name="Rectangle 35"/>
          <p:cNvSpPr/>
          <p:nvPr/>
        </p:nvSpPr>
        <p:spPr>
          <a:xfrm>
            <a:off x="3033656" y="0"/>
            <a:ext cx="3116966" cy="4459850"/>
          </a:xfrm>
          <a:prstGeom prst="rect">
            <a:avLst/>
          </a:prstGeom>
          <a:solidFill>
            <a:srgbClr val="99CC9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AU"/>
          </a:p>
        </p:txBody>
      </p:sp>
      <p:sp>
        <p:nvSpPr>
          <p:cNvPr id="19" name="Content Placeholder 2"/>
          <p:cNvSpPr txBox="1">
            <a:spLocks/>
          </p:cNvSpPr>
          <p:nvPr/>
        </p:nvSpPr>
        <p:spPr>
          <a:xfrm>
            <a:off x="6150621" y="3355824"/>
            <a:ext cx="3642107" cy="18620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1200" b="1" dirty="0">
                <a:solidFill>
                  <a:srgbClr val="3978BB"/>
                </a:solidFill>
                <a:latin typeface="Arial" panose="020B0604020202020204" pitchFamily="34" charset="0"/>
                <a:cs typeface="Arial" panose="020B0604020202020204" pitchFamily="34" charset="0"/>
              </a:rPr>
              <a:t>What if it’s not my dog barking ?</a:t>
            </a:r>
          </a:p>
          <a:p>
            <a:pPr marL="0" indent="0" algn="just">
              <a:buNone/>
            </a:pPr>
            <a:r>
              <a:rPr lang="en-AU" sz="1100" dirty="0">
                <a:latin typeface="Arial" panose="020B0604020202020204" pitchFamily="34" charset="0"/>
                <a:cs typeface="Arial" panose="020B0604020202020204" pitchFamily="34" charset="0"/>
              </a:rPr>
              <a:t>On occasion people have mistaken where the nuisance barking is actually coming from. If this is the case and you believe it is another dog in your neighbourhood please contact the Rangers on the number provided and give them any further information you have on where the barking is coming from. </a:t>
            </a:r>
          </a:p>
          <a:p>
            <a:pPr marL="0" indent="0" algn="just">
              <a:buNone/>
            </a:pPr>
            <a:r>
              <a:rPr lang="en-AU" sz="1100" dirty="0">
                <a:latin typeface="Arial" panose="020B0604020202020204" pitchFamily="34" charset="0"/>
                <a:cs typeface="Arial" panose="020B0604020202020204" pitchFamily="34" charset="0"/>
              </a:rPr>
              <a:t>The Ranger will then also contact the complainant and check to see if there has been a mistake made.</a:t>
            </a:r>
          </a:p>
          <a:p>
            <a:pPr marL="0" indent="0">
              <a:buNone/>
            </a:pPr>
            <a:endParaRPr lang="en-AU" sz="1200" dirty="0"/>
          </a:p>
          <a:p>
            <a:endParaRPr lang="en-AU" sz="1100" dirty="0"/>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sp>
        <p:nvSpPr>
          <p:cNvPr id="26" name="Content Placeholder 2"/>
          <p:cNvSpPr txBox="1">
            <a:spLocks/>
          </p:cNvSpPr>
          <p:nvPr/>
        </p:nvSpPr>
        <p:spPr>
          <a:xfrm>
            <a:off x="3135241" y="123400"/>
            <a:ext cx="2910642" cy="437309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AU" sz="1300" b="1" dirty="0">
                <a:solidFill>
                  <a:schemeClr val="bg1"/>
                </a:solidFill>
                <a:latin typeface="Arial" panose="020B0604020202020204" pitchFamily="34" charset="0"/>
                <a:cs typeface="Arial" panose="020B0604020202020204" pitchFamily="34" charset="0"/>
              </a:rPr>
              <a:t>What happens if I don’t stop my dog from barking ?</a:t>
            </a:r>
          </a:p>
          <a:p>
            <a:pPr marL="0" indent="0" algn="just">
              <a:lnSpc>
                <a:spcPct val="110000"/>
              </a:lnSpc>
              <a:spcBef>
                <a:spcPts val="600"/>
              </a:spcBef>
              <a:buNone/>
            </a:pPr>
            <a:r>
              <a:rPr lang="en-AU" sz="1200" dirty="0">
                <a:latin typeface="Arial" panose="020B0604020202020204" pitchFamily="34" charset="0"/>
                <a:cs typeface="Arial" panose="020B0604020202020204" pitchFamily="34" charset="0"/>
              </a:rPr>
              <a:t>If you chose not to do anything to prevent your dog from barking and Council receives another complaint, Council Rangers will conduct an investigation to determine if your dog is or is not a nuisance. If the Rangers investigation determines that your dog is being a nuisance it is most likely that a Nuisance Order will be placed on the dog. A Nuisance Order stays in place for 6 months and it is during this time that you must prevent the dog from creating a nuisance. If the behaviour of the dog does not change in this period Council Rangers may issue a penalty infringement from $275.00 for failing to comply with a Nuisance Order. </a:t>
            </a:r>
          </a:p>
          <a:p>
            <a:pPr marL="0" indent="0" algn="just">
              <a:lnSpc>
                <a:spcPct val="110000"/>
              </a:lnSpc>
              <a:spcBef>
                <a:spcPts val="0"/>
              </a:spcBef>
              <a:buNone/>
            </a:pPr>
            <a:endParaRPr lang="en-AU" sz="1200" dirty="0">
              <a:latin typeface="Arial" panose="020B0604020202020204" pitchFamily="34" charset="0"/>
              <a:cs typeface="Arial" panose="020B0604020202020204" pitchFamily="34" charset="0"/>
            </a:endParaRPr>
          </a:p>
          <a:p>
            <a:pPr marL="0" indent="0" algn="just">
              <a:lnSpc>
                <a:spcPct val="100000"/>
              </a:lnSpc>
              <a:spcBef>
                <a:spcPts val="0"/>
              </a:spcBef>
              <a:buNone/>
            </a:pPr>
            <a:r>
              <a:rPr lang="en-AU" sz="1200" dirty="0">
                <a:latin typeface="Arial" panose="020B0604020202020204" pitchFamily="34" charset="0"/>
                <a:cs typeface="Arial" panose="020B0604020202020204" pitchFamily="34" charset="0"/>
              </a:rPr>
              <a:t>As part of the investigation Rangers will check the identification (microchip) and registration of any animal that comes to their attention. If your dog is not identified and registered a notice will be issued asking you to do so. Failure to comply may result in a $485.00 fine.  </a:t>
            </a:r>
          </a:p>
          <a:p>
            <a:endParaRPr lang="en-AU" sz="1100" dirty="0"/>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124680">
            <a:off x="6217143" y="601686"/>
            <a:ext cx="3442157" cy="230242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41" name="Group 40"/>
          <p:cNvGrpSpPr/>
          <p:nvPr/>
        </p:nvGrpSpPr>
        <p:grpSpPr>
          <a:xfrm>
            <a:off x="3053094" y="4569076"/>
            <a:ext cx="3097528" cy="1878418"/>
            <a:chOff x="6516736" y="4809766"/>
            <a:chExt cx="3097528" cy="1878418"/>
          </a:xfrm>
          <a:effectLst>
            <a:outerShdw blurRad="50800" dist="38100" dir="10800000" sx="101000" sy="101000" algn="r" rotWithShape="0">
              <a:prstClr val="black">
                <a:alpha val="40000"/>
              </a:prstClr>
            </a:outerShdw>
          </a:effectLst>
        </p:grpSpPr>
        <p:sp>
          <p:nvSpPr>
            <p:cNvPr id="37" name="Rectangle 36"/>
            <p:cNvSpPr/>
            <p:nvPr/>
          </p:nvSpPr>
          <p:spPr>
            <a:xfrm>
              <a:off x="6516736" y="4809766"/>
              <a:ext cx="3097528" cy="1878418"/>
            </a:xfrm>
            <a:prstGeom prst="rect">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AU"/>
            </a:p>
          </p:txBody>
        </p:sp>
        <p:sp>
          <p:nvSpPr>
            <p:cNvPr id="38" name="Content Placeholder 2"/>
            <p:cNvSpPr txBox="1">
              <a:spLocks/>
            </p:cNvSpPr>
            <p:nvPr/>
          </p:nvSpPr>
          <p:spPr>
            <a:xfrm>
              <a:off x="6663355" y="4878303"/>
              <a:ext cx="2804289" cy="8698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1100" b="1" dirty="0">
                  <a:solidFill>
                    <a:srgbClr val="CFE6FF"/>
                  </a:solidFill>
                  <a:latin typeface="Arial" panose="020B0604020202020204" pitchFamily="34" charset="0"/>
                  <a:cs typeface="Arial" panose="020B0604020202020204" pitchFamily="34" charset="0"/>
                </a:rPr>
                <a:t>Section 32A(b) of the </a:t>
              </a:r>
              <a:r>
                <a:rPr lang="en-AU" sz="1100" b="1" i="1" dirty="0">
                  <a:solidFill>
                    <a:srgbClr val="CFE6FF"/>
                  </a:solidFill>
                  <a:latin typeface="Arial" panose="020B0604020202020204" pitchFamily="34" charset="0"/>
                  <a:cs typeface="Arial" panose="020B0604020202020204" pitchFamily="34" charset="0"/>
                </a:rPr>
                <a:t>Companion Animals Act 1998 </a:t>
              </a:r>
              <a:r>
                <a:rPr lang="en-AU" sz="1100" b="1" dirty="0">
                  <a:solidFill>
                    <a:srgbClr val="CFE6FF"/>
                  </a:solidFill>
                  <a:latin typeface="Arial" panose="020B0604020202020204" pitchFamily="34" charset="0"/>
                  <a:cs typeface="Arial" panose="020B0604020202020204" pitchFamily="34" charset="0"/>
                </a:rPr>
                <a:t>states that a dog may be declared a nuisance if the dog:</a:t>
              </a:r>
              <a:r>
                <a:rPr lang="en-AU" sz="1100" i="1" dirty="0">
                  <a:solidFill>
                    <a:srgbClr val="FF6666"/>
                  </a:solidFill>
                  <a:latin typeface="Arial" panose="020B0604020202020204" pitchFamily="34" charset="0"/>
                  <a:cs typeface="Arial" panose="020B0604020202020204" pitchFamily="34" charset="0"/>
                </a:rPr>
                <a:t> </a:t>
              </a:r>
              <a:endParaRPr lang="en-AU" sz="1100" dirty="0">
                <a:solidFill>
                  <a:srgbClr val="FF6666"/>
                </a:solidFill>
                <a:latin typeface="Arial" panose="020B0604020202020204" pitchFamily="34" charset="0"/>
                <a:cs typeface="Arial" panose="020B0604020202020204" pitchFamily="34" charset="0"/>
              </a:endParaRPr>
            </a:p>
            <a:p>
              <a:pPr algn="just"/>
              <a:endParaRPr lang="en-AU" sz="1100" dirty="0"/>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lgn="just">
                <a:buNone/>
              </a:pPr>
              <a:endParaRPr lang="en-AU" sz="1800" dirty="0"/>
            </a:p>
            <a:p>
              <a:pPr algn="just"/>
              <a:endParaRPr lang="en-AU" sz="1800" dirty="0"/>
            </a:p>
            <a:p>
              <a:pPr marL="0" indent="0" algn="just">
                <a:buNone/>
              </a:pPr>
              <a:endParaRPr lang="en-AU" sz="1800" dirty="0"/>
            </a:p>
            <a:p>
              <a:pPr marL="0" indent="0" algn="just">
                <a:buNone/>
              </a:pPr>
              <a:endParaRPr lang="en-AU" sz="2000" dirty="0"/>
            </a:p>
            <a:p>
              <a:pPr marL="0" indent="0" algn="just">
                <a:buNone/>
              </a:pPr>
              <a:endParaRPr lang="en-AU" sz="2000" dirty="0"/>
            </a:p>
            <a:p>
              <a:pPr marL="0" indent="0" algn="just">
                <a:buClr>
                  <a:schemeClr val="accent1">
                    <a:lumMod val="75000"/>
                  </a:schemeClr>
                </a:buClr>
                <a:buNone/>
              </a:pPr>
              <a:endParaRPr lang="en-AU" sz="2000" dirty="0">
                <a:solidFill>
                  <a:srgbClr val="3978BB"/>
                </a:solidFill>
              </a:endParaRPr>
            </a:p>
          </p:txBody>
        </p:sp>
        <p:sp>
          <p:nvSpPr>
            <p:cNvPr id="39" name="Content Placeholder 2"/>
            <p:cNvSpPr txBox="1">
              <a:spLocks/>
            </p:cNvSpPr>
            <p:nvPr/>
          </p:nvSpPr>
          <p:spPr>
            <a:xfrm>
              <a:off x="6663355" y="5458567"/>
              <a:ext cx="2804289" cy="11203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AU" sz="1100" b="1" i="1" dirty="0">
                  <a:solidFill>
                    <a:schemeClr val="bg1"/>
                  </a:solidFill>
                  <a:latin typeface="Arial" panose="020B0604020202020204" pitchFamily="34" charset="0"/>
                  <a:cs typeface="Arial" panose="020B0604020202020204" pitchFamily="34" charset="0"/>
                </a:rPr>
                <a:t>‘makes a noise, by barking or otherwise, that persistently occurs or continues to such a degree or extent that it unreasonably interferes with the peace, comfort or convenience of any person in any other premises’</a:t>
              </a:r>
              <a:endParaRPr lang="en-AU" sz="1100" dirty="0">
                <a:solidFill>
                  <a:schemeClr val="bg1"/>
                </a:solidFill>
                <a:latin typeface="Arial" panose="020B0604020202020204" pitchFamily="34" charset="0"/>
                <a:cs typeface="Arial" panose="020B0604020202020204" pitchFamily="34" charset="0"/>
              </a:endParaRPr>
            </a:p>
            <a:p>
              <a:pPr algn="just">
                <a:lnSpc>
                  <a:spcPct val="100000"/>
                </a:lnSpc>
                <a:spcBef>
                  <a:spcPts val="0"/>
                </a:spcBef>
              </a:pPr>
              <a:endParaRPr lang="en-AU" sz="1200" dirty="0">
                <a:latin typeface="Arial" panose="020B0604020202020204" pitchFamily="34" charset="0"/>
                <a:cs typeface="Arial" panose="020B0604020202020204" pitchFamily="34" charset="0"/>
              </a:endParaRPr>
            </a:p>
            <a:p>
              <a:pPr marL="0" indent="0" algn="just">
                <a:lnSpc>
                  <a:spcPct val="100000"/>
                </a:lnSpc>
                <a:spcBef>
                  <a:spcPts val="0"/>
                </a:spcBef>
                <a:buNone/>
              </a:pPr>
              <a:endParaRPr lang="en-AU" sz="1200" dirty="0">
                <a:latin typeface="Arial" panose="020B0604020202020204" pitchFamily="34" charset="0"/>
                <a:cs typeface="Arial" panose="020B0604020202020204" pitchFamily="34" charset="0"/>
              </a:endParaRPr>
            </a:p>
            <a:p>
              <a:pPr marL="0" indent="0" algn="just">
                <a:lnSpc>
                  <a:spcPct val="100000"/>
                </a:lnSpc>
                <a:spcBef>
                  <a:spcPts val="0"/>
                </a:spcBef>
                <a:buNone/>
              </a:pPr>
              <a:endParaRPr lang="en-AU" sz="1200" dirty="0">
                <a:latin typeface="Arial" panose="020B0604020202020204" pitchFamily="34" charset="0"/>
                <a:cs typeface="Arial" panose="020B0604020202020204" pitchFamily="34" charset="0"/>
              </a:endParaRPr>
            </a:p>
            <a:p>
              <a:pPr algn="just">
                <a:lnSpc>
                  <a:spcPct val="100000"/>
                </a:lnSpc>
                <a:spcBef>
                  <a:spcPts val="0"/>
                </a:spcBef>
              </a:pPr>
              <a:endParaRPr lang="en-AU" sz="1200" dirty="0">
                <a:latin typeface="Arial" panose="020B0604020202020204" pitchFamily="34" charset="0"/>
                <a:cs typeface="Arial" panose="020B0604020202020204" pitchFamily="34" charset="0"/>
              </a:endParaRPr>
            </a:p>
            <a:p>
              <a:pPr marL="0" indent="0" algn="just">
                <a:lnSpc>
                  <a:spcPct val="100000"/>
                </a:lnSpc>
                <a:spcBef>
                  <a:spcPts val="0"/>
                </a:spcBef>
                <a:buNone/>
              </a:pPr>
              <a:endParaRPr lang="en-AU" sz="1200" dirty="0">
                <a:latin typeface="Arial" panose="020B0604020202020204" pitchFamily="34" charset="0"/>
                <a:cs typeface="Arial" panose="020B0604020202020204" pitchFamily="34" charset="0"/>
              </a:endParaRPr>
            </a:p>
            <a:p>
              <a:pPr algn="just">
                <a:lnSpc>
                  <a:spcPct val="100000"/>
                </a:lnSpc>
                <a:spcBef>
                  <a:spcPts val="0"/>
                </a:spcBef>
              </a:pPr>
              <a:endParaRPr lang="en-AU" sz="1200" dirty="0">
                <a:latin typeface="Arial" panose="020B0604020202020204" pitchFamily="34" charset="0"/>
                <a:cs typeface="Arial" panose="020B0604020202020204" pitchFamily="34" charset="0"/>
              </a:endParaRPr>
            </a:p>
            <a:p>
              <a:pPr marL="0" indent="0" algn="just">
                <a:lnSpc>
                  <a:spcPct val="100000"/>
                </a:lnSpc>
                <a:spcBef>
                  <a:spcPts val="0"/>
                </a:spcBef>
                <a:buNone/>
              </a:pPr>
              <a:endParaRPr lang="en-AU" sz="1200" dirty="0">
                <a:latin typeface="Arial" panose="020B0604020202020204" pitchFamily="34" charset="0"/>
                <a:cs typeface="Arial" panose="020B0604020202020204" pitchFamily="34" charset="0"/>
              </a:endParaRPr>
            </a:p>
            <a:p>
              <a:pPr marL="0" indent="0" algn="just">
                <a:lnSpc>
                  <a:spcPct val="100000"/>
                </a:lnSpc>
                <a:spcBef>
                  <a:spcPts val="0"/>
                </a:spcBef>
                <a:buNone/>
              </a:pPr>
              <a:endParaRPr lang="en-AU" sz="1200" dirty="0">
                <a:latin typeface="Arial" panose="020B0604020202020204" pitchFamily="34" charset="0"/>
                <a:cs typeface="Arial" panose="020B0604020202020204" pitchFamily="34" charset="0"/>
              </a:endParaRPr>
            </a:p>
            <a:p>
              <a:pPr marL="0" indent="0" algn="just">
                <a:buClr>
                  <a:schemeClr val="accent1">
                    <a:lumMod val="75000"/>
                  </a:schemeClr>
                </a:buClr>
                <a:buNone/>
              </a:pPr>
              <a:endParaRPr lang="en-AU" sz="2000" dirty="0">
                <a:solidFill>
                  <a:srgbClr val="3978BB"/>
                </a:solidFill>
              </a:endParaRPr>
            </a:p>
          </p:txBody>
        </p:sp>
      </p:grpSp>
      <p:sp>
        <p:nvSpPr>
          <p:cNvPr id="45" name="Content Placeholder 2"/>
          <p:cNvSpPr txBox="1">
            <a:spLocks/>
          </p:cNvSpPr>
          <p:nvPr/>
        </p:nvSpPr>
        <p:spPr>
          <a:xfrm>
            <a:off x="6150620" y="5212389"/>
            <a:ext cx="3511540" cy="7983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AU" sz="1000" b="1" dirty="0">
                <a:latin typeface="Arial" panose="020B0604020202020204" pitchFamily="34" charset="0"/>
                <a:cs typeface="Arial" panose="020B0604020202020204" pitchFamily="34" charset="0"/>
              </a:rPr>
              <a:t>Thank you for taking the time to read this information. Your co-operation is appreciated. If you have any further enquires please call the Goulburn </a:t>
            </a:r>
            <a:r>
              <a:rPr lang="en-AU" sz="1000" b="1" dirty="0" err="1">
                <a:latin typeface="Arial" panose="020B0604020202020204" pitchFamily="34" charset="0"/>
                <a:cs typeface="Arial" panose="020B0604020202020204" pitchFamily="34" charset="0"/>
              </a:rPr>
              <a:t>Mulwaree</a:t>
            </a:r>
            <a:r>
              <a:rPr lang="en-AU" sz="1000" b="1" dirty="0">
                <a:latin typeface="Arial" panose="020B0604020202020204" pitchFamily="34" charset="0"/>
                <a:cs typeface="Arial" panose="020B0604020202020204" pitchFamily="34" charset="0"/>
              </a:rPr>
              <a:t> Council Rangers on (02) 4823 4409. </a:t>
            </a:r>
            <a:endParaRPr lang="en-AU" sz="1200" dirty="0"/>
          </a:p>
          <a:p>
            <a:endParaRPr lang="en-AU" sz="1100" dirty="0"/>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sp>
        <p:nvSpPr>
          <p:cNvPr id="15" name="Content Placeholder 2"/>
          <p:cNvSpPr txBox="1">
            <a:spLocks/>
          </p:cNvSpPr>
          <p:nvPr/>
        </p:nvSpPr>
        <p:spPr>
          <a:xfrm>
            <a:off x="76200" y="627516"/>
            <a:ext cx="2847867" cy="3677784"/>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lumMod val="75000"/>
                </a:schemeClr>
              </a:buClr>
              <a:buNone/>
            </a:pPr>
            <a:r>
              <a:rPr lang="en-AU" sz="4800" b="1" dirty="0">
                <a:solidFill>
                  <a:srgbClr val="3978BB"/>
                </a:solidFill>
                <a:latin typeface="Arial" panose="020B0604020202020204" pitchFamily="34" charset="0"/>
                <a:cs typeface="Arial" panose="020B0604020202020204" pitchFamily="34" charset="0"/>
              </a:rPr>
              <a:t>Exercise and Enrichment</a:t>
            </a:r>
          </a:p>
          <a:p>
            <a:pPr marL="0" indent="0" algn="just">
              <a:lnSpc>
                <a:spcPct val="120000"/>
              </a:lnSpc>
              <a:spcBef>
                <a:spcPts val="600"/>
              </a:spcBef>
              <a:buNone/>
            </a:pPr>
            <a:r>
              <a:rPr lang="en-US" sz="4400" dirty="0">
                <a:latin typeface="Arial" panose="020B0604020202020204" pitchFamily="34" charset="0"/>
                <a:cs typeface="Arial" panose="020B0604020202020204" pitchFamily="34" charset="0"/>
              </a:rPr>
              <a:t>Each dog needs an outlet that is specifically designed to motivate them and serve their particular needs</a:t>
            </a:r>
            <a:r>
              <a:rPr lang="en-US" sz="1800" dirty="0">
                <a:latin typeface="Arial" panose="020B0604020202020204" pitchFamily="34" charset="0"/>
                <a:cs typeface="Arial" panose="020B0604020202020204" pitchFamily="34" charset="0"/>
              </a:rPr>
              <a:t>.  </a:t>
            </a:r>
          </a:p>
          <a:p>
            <a:pPr marL="92075" indent="-92075" algn="just">
              <a:lnSpc>
                <a:spcPct val="120000"/>
              </a:lnSpc>
              <a:spcBef>
                <a:spcPts val="600"/>
              </a:spcBef>
            </a:pPr>
            <a:r>
              <a:rPr lang="en-US" sz="4400" dirty="0">
                <a:latin typeface="Arial" panose="020B0604020202020204" pitchFamily="34" charset="0"/>
                <a:cs typeface="Arial" panose="020B0604020202020204" pitchFamily="34" charset="0"/>
              </a:rPr>
              <a:t>Find an activity or sport that your dog really enjoys doing, taking into account what your dog’s breed or mix of breeds is.</a:t>
            </a:r>
            <a:endParaRPr lang="en-AU" sz="4400" dirty="0">
              <a:latin typeface="Arial" panose="020B0604020202020204" pitchFamily="34" charset="0"/>
              <a:cs typeface="Arial" panose="020B0604020202020204" pitchFamily="34" charset="0"/>
            </a:endParaRPr>
          </a:p>
          <a:p>
            <a:pPr marL="92075" indent="-92075" algn="just">
              <a:lnSpc>
                <a:spcPct val="120000"/>
              </a:lnSpc>
              <a:spcBef>
                <a:spcPts val="600"/>
              </a:spcBef>
            </a:pPr>
            <a:r>
              <a:rPr lang="en-US" sz="4400" dirty="0">
                <a:latin typeface="Arial" panose="020B0604020202020204" pitchFamily="34" charset="0"/>
                <a:cs typeface="Arial" panose="020B0604020202020204" pitchFamily="34" charset="0"/>
              </a:rPr>
              <a:t>Enrich your dog’s life inside the home by hiding toys or food around the house and encouraging them to seek them out using their canine senses to find them.</a:t>
            </a:r>
            <a:endParaRPr lang="en-AU" sz="4400" dirty="0">
              <a:latin typeface="Arial" panose="020B0604020202020204" pitchFamily="34" charset="0"/>
              <a:cs typeface="Arial" panose="020B0604020202020204" pitchFamily="34" charset="0"/>
            </a:endParaRPr>
          </a:p>
          <a:p>
            <a:pPr marL="92075" indent="-92075" algn="just">
              <a:lnSpc>
                <a:spcPct val="120000"/>
              </a:lnSpc>
              <a:spcBef>
                <a:spcPts val="600"/>
              </a:spcBef>
            </a:pPr>
            <a:r>
              <a:rPr lang="en-US" sz="4400" dirty="0">
                <a:latin typeface="Arial" panose="020B0604020202020204" pitchFamily="34" charset="0"/>
                <a:cs typeface="Arial" panose="020B0604020202020204" pitchFamily="34" charset="0"/>
              </a:rPr>
              <a:t>Instead of feeding your dog from a bowl for every meal, try feeding them through activity toys at meal times instead so that they have to work to find and eat their food.</a:t>
            </a:r>
            <a:endParaRPr lang="en-AU" sz="4400" dirty="0">
              <a:latin typeface="Arial" panose="020B0604020202020204" pitchFamily="34" charset="0"/>
              <a:cs typeface="Arial" panose="020B0604020202020204" pitchFamily="34" charset="0"/>
            </a:endParaRPr>
          </a:p>
          <a:p>
            <a:pPr marL="92075" indent="-92075" algn="just">
              <a:lnSpc>
                <a:spcPct val="120000"/>
              </a:lnSpc>
              <a:spcBef>
                <a:spcPts val="600"/>
              </a:spcBef>
            </a:pPr>
            <a:r>
              <a:rPr lang="en-US" sz="4400" dirty="0">
                <a:latin typeface="Arial" panose="020B0604020202020204" pitchFamily="34" charset="0"/>
                <a:cs typeface="Arial" panose="020B0604020202020204" pitchFamily="34" charset="0"/>
              </a:rPr>
              <a:t>Working for meals will stimulate your dog’s brain and help tire them out !</a:t>
            </a:r>
            <a:endParaRPr lang="en-AU" sz="4400" dirty="0">
              <a:latin typeface="Arial" panose="020B0604020202020204" pitchFamily="34" charset="0"/>
              <a:cs typeface="Arial" panose="020B0604020202020204" pitchFamily="34" charset="0"/>
            </a:endParaRPr>
          </a:p>
          <a:p>
            <a:pPr marL="0" indent="0">
              <a:buNone/>
            </a:pPr>
            <a:endParaRPr lang="en-AU" sz="1100" dirty="0"/>
          </a:p>
          <a:p>
            <a:pPr marL="0" indent="0" algn="just">
              <a:lnSpc>
                <a:spcPct val="100000"/>
              </a:lnSpc>
              <a:spcBef>
                <a:spcPts val="600"/>
              </a:spcBef>
              <a:buNone/>
            </a:pPr>
            <a:endParaRPr lang="en-AU" sz="1100" dirty="0">
              <a:latin typeface="Arial" panose="020B0604020202020204" pitchFamily="34" charset="0"/>
              <a:cs typeface="Arial" panose="020B0604020202020204" pitchFamily="34" charset="0"/>
            </a:endParaRPr>
          </a:p>
          <a:p>
            <a:pPr marL="0" indent="0">
              <a:buNone/>
            </a:pPr>
            <a:endParaRPr lang="en-AU" sz="1800" dirty="0"/>
          </a:p>
          <a:p>
            <a:endParaRPr lang="en-AU" sz="1800" dirty="0"/>
          </a:p>
          <a:p>
            <a:pPr marL="0" indent="0">
              <a:buNone/>
            </a:pPr>
            <a:endParaRPr lang="en-AU" sz="1800" dirty="0"/>
          </a:p>
          <a:p>
            <a:endParaRPr lang="en-AU" sz="1800" dirty="0"/>
          </a:p>
          <a:p>
            <a:pPr marL="0" indent="0" algn="just">
              <a:buNone/>
            </a:pPr>
            <a:endParaRPr lang="en-AU" sz="2000" dirty="0"/>
          </a:p>
          <a:p>
            <a:pPr marL="0" indent="0">
              <a:buNone/>
            </a:pPr>
            <a:endParaRPr lang="en-AU" sz="2000" dirty="0"/>
          </a:p>
          <a:p>
            <a:pPr marL="0" indent="0" algn="r">
              <a:buClr>
                <a:schemeClr val="accent1">
                  <a:lumMod val="75000"/>
                </a:schemeClr>
              </a:buClr>
              <a:buNone/>
            </a:pPr>
            <a:endParaRPr lang="en-AU" sz="2000" dirty="0">
              <a:solidFill>
                <a:srgbClr val="3978BB"/>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9338" y="4364495"/>
            <a:ext cx="2654419" cy="19908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779975"/>
      </p:ext>
    </p:extLst>
  </p:cSld>
  <p:clrMapOvr>
    <a:masterClrMapping/>
  </p:clrMapOvr>
</p:sld>
</file>

<file path=ppt/theme/theme1.xml><?xml version="1.0" encoding="utf-8"?>
<a:theme xmlns:a="http://schemas.openxmlformats.org/drawingml/2006/main" name="1_GMC powerpoint theme">
  <a:themeElements>
    <a:clrScheme name="GMC COLOURS">
      <a:dk1>
        <a:srgbClr val="333366"/>
      </a:dk1>
      <a:lt1>
        <a:srgbClr val="FFFFFF"/>
      </a:lt1>
      <a:dk2>
        <a:srgbClr val="666599"/>
      </a:dk2>
      <a:lt2>
        <a:srgbClr val="FFFFFF"/>
      </a:lt2>
      <a:accent1>
        <a:srgbClr val="72A1D4"/>
      </a:accent1>
      <a:accent2>
        <a:srgbClr val="FFCC66"/>
      </a:accent2>
      <a:accent3>
        <a:srgbClr val="CFE6FF"/>
      </a:accent3>
      <a:accent4>
        <a:srgbClr val="FF9933"/>
      </a:accent4>
      <a:accent5>
        <a:srgbClr val="666599"/>
      </a:accent5>
      <a:accent6>
        <a:srgbClr val="99CC99"/>
      </a:accent6>
      <a:hlink>
        <a:srgbClr val="FF6666"/>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MC powerpoint theme" id="{C44E6ED6-589B-43A2-A3BF-D01E72587A7E}" vid="{5B52FC2B-1726-4BB5-9DB4-6900C4D59C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2213</TotalTime>
  <Words>899</Words>
  <Application>Microsoft Office PowerPoint</Application>
  <PresentationFormat>A4 Paper (210x297 mm)</PresentationFormat>
  <Paragraphs>137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Myriad Pro</vt:lpstr>
      <vt:lpstr>1_GMC powerpoint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dc:title>
  <dc:creator>Caitlin Gifford</dc:creator>
  <cp:lastModifiedBy>Michelle Hughes</cp:lastModifiedBy>
  <cp:revision>147</cp:revision>
  <dcterms:created xsi:type="dcterms:W3CDTF">2020-05-26T22:56:32Z</dcterms:created>
  <dcterms:modified xsi:type="dcterms:W3CDTF">2023-11-23T00:21:52Z</dcterms:modified>
</cp:coreProperties>
</file>